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513" r:id="rId2"/>
    <p:sldId id="514" r:id="rId3"/>
    <p:sldId id="523" r:id="rId4"/>
    <p:sldId id="527" r:id="rId5"/>
    <p:sldId id="532" r:id="rId6"/>
    <p:sldId id="538" r:id="rId7"/>
    <p:sldId id="536" r:id="rId8"/>
    <p:sldId id="537" r:id="rId9"/>
    <p:sldId id="539" r:id="rId10"/>
    <p:sldId id="533" r:id="rId11"/>
    <p:sldId id="540" r:id="rId12"/>
    <p:sldId id="544" r:id="rId13"/>
    <p:sldId id="542" r:id="rId14"/>
    <p:sldId id="550" r:id="rId15"/>
    <p:sldId id="549" r:id="rId16"/>
    <p:sldId id="551" r:id="rId17"/>
    <p:sldId id="541" r:id="rId18"/>
    <p:sldId id="531" r:id="rId19"/>
    <p:sldId id="546" r:id="rId20"/>
    <p:sldId id="548" r:id="rId21"/>
    <p:sldId id="53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C337B-FB22-4EA9-AACE-26D3D8A5A55C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8419-E965-4368-BFDE-E63BEF177A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950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8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17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D8419-E965-4368-BFDE-E63BEF177A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654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D8419-E965-4368-BFDE-E63BEF177AB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00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71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4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41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0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80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71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762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50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D8419-E965-4368-BFDE-E63BEF177A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70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D2A73-2ADB-5ED2-C7BD-8CE1B6430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111F3A-DDB3-80A5-C43F-669EE21F5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37BFA7-C7BC-B4B8-9EDE-B9C45BC2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A3C65-3188-5873-78AC-A4E27085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BB224-535C-238C-63DE-D44180B8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56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934B4-4A7E-F62D-B239-4DAC9D50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49EE18-C641-2E0E-0F2B-2F8E0ADF9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79E3E5-4DC3-8F52-E2E0-F2D5BC259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96307E-6439-82AD-3B30-A993696D0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D5DA86-250D-0045-91DC-938D2BE4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91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5B3590-76D8-7F04-F1C4-5BF0D48D1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7B2023-0201-69B6-8DF3-C69A92A60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D811B-B08B-B444-8406-BC37E875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BECB5-F8BF-C43F-AC9F-69EC79E8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9015B-B9BC-325B-BA7A-D46AC3AC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7D739DC5-9201-463D-9C90-356A2347A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61D330-D39E-4021-9597-F630669AD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7528A93-50A1-40C3-8BB0-2F4B4F8A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75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038D57-B82D-4159-9063-D234CC193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3"/>
          <a:stretch/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8CFCD5-9306-4BE7-9BAB-814D65F2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/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>
            <a:extLst>
              <a:ext uri="{FF2B5EF4-FFF2-40B4-BE49-F238E27FC236}">
                <a16:creationId xmlns:a16="http://schemas.microsoft.com/office/drawing/2014/main" id="{FA2211A5-F9B0-4BE0-9584-F27B1CE4D1C3}"/>
              </a:ext>
            </a:extLst>
          </p:cNvPr>
          <p:cNvSpPr txBox="1">
            <a:spLocks/>
          </p:cNvSpPr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703F6139-5173-4F08-B69E-898BF2C578EC}"/>
              </a:ext>
            </a:extLst>
          </p:cNvPr>
          <p:cNvSpPr txBox="1">
            <a:spLocks/>
          </p:cNvSpPr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419F053-8142-4CB2-A21B-0B2ABCDD06CE}"/>
              </a:ext>
            </a:extLst>
          </p:cNvPr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B838F51-4F9A-4C20-916A-BED1A5A12DFA}"/>
              </a:ext>
            </a:extLst>
          </p:cNvPr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>
            <a:extLst>
              <a:ext uri="{FF2B5EF4-FFF2-40B4-BE49-F238E27FC236}">
                <a16:creationId xmlns:a16="http://schemas.microsoft.com/office/drawing/2014/main" id="{5DEA1028-A6BC-497D-9E6C-57EAD23B6ABA}"/>
              </a:ext>
            </a:extLst>
          </p:cNvPr>
          <p:cNvSpPr txBox="1">
            <a:spLocks/>
          </p:cNvSpPr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3611719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D91278E-C6D7-410F-87A0-63C1FB72B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AE5BBE-07F8-487C-9ADF-A1B6AB17EA7A}"/>
              </a:ext>
            </a:extLst>
          </p:cNvPr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0FDB4BC-BD5F-4548-A77E-57DAA4074E7A}"/>
              </a:ext>
            </a:extLst>
          </p:cNvPr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>
            <a:extLst>
              <a:ext uri="{FF2B5EF4-FFF2-40B4-BE49-F238E27FC236}">
                <a16:creationId xmlns:a16="http://schemas.microsoft.com/office/drawing/2014/main" id="{D39070D7-E20E-45E2-82B4-C33FA2D7B434}"/>
              </a:ext>
            </a:extLst>
          </p:cNvPr>
          <p:cNvSpPr txBox="1">
            <a:spLocks/>
          </p:cNvSpPr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5708F87-7DFF-4863-AA1D-F366A5B04948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F2837D-4F95-40E2-9466-69F57CC7F261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E5E18B-B17B-4CF0-91C1-2F337223C159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CED13C6-AA85-49A9-A1D7-7CA45A4CBC23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F974BA68-7FCA-4F90-8266-0C1ECA3CE4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5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6AB092C-B683-45A6-ACEE-C4DEF7130E98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D48DD4C-EA1E-45BB-9E16-125BDCC2E981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85A16C9-8D8E-44AF-B650-D3E735981261}"/>
              </a:ext>
            </a:extLst>
          </p:cNvPr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256743CF-D33C-45A8-9314-9337572A3E39}"/>
              </a:ext>
            </a:extLst>
          </p:cNvPr>
          <p:cNvSpPr txBox="1">
            <a:spLocks/>
          </p:cNvSpPr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CE44FAB-9D0E-4C81-8967-2091D705478A}"/>
              </a:ext>
            </a:extLst>
          </p:cNvPr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8B99FE0C-2C4B-4283-8542-9DFA1532931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8A13FD-D0C3-4D85-BA6A-EDF1E0C18FFE}"/>
              </a:ext>
            </a:extLst>
          </p:cNvPr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F8EB0EC9-A419-405F-AC6A-096A2760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29308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A5654B04-809E-44B7-B331-C6C4EA4346D5}"/>
              </a:ext>
            </a:extLst>
          </p:cNvPr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A1C4F03-675A-4A23-821D-C3B9561C9AC0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2167ACB-1F2D-4274-8BC6-D5B18F9DB8B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144772CD-CAC8-4BFF-B16C-D5C209705C58}"/>
              </a:ext>
            </a:extLst>
          </p:cNvPr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835C72C-F19F-40A9-8908-5B10C7C589A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667A24EB-01AB-4A72-B857-7FD38130EAB6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9F4B87ED-A83D-4F1F-B9EB-93341EC9D0A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5ED9AE07-AE3C-49B6-AF76-9F9A6F44C161}"/>
              </a:ext>
            </a:extLst>
          </p:cNvPr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95CC33A-297C-4316-9B95-51D358D21202}"/>
              </a:ext>
            </a:extLst>
          </p:cNvPr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9BC81183-36AF-4697-83CD-332CFE6C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63599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DB9813A5-C928-4506-96D3-300A8A9B58CA}"/>
              </a:ext>
            </a:extLst>
          </p:cNvPr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1BC1AB9-E104-4FBE-8E63-1640D4532D6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9DBD9D3-F04E-4D47-9EAA-49C308A5034C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F01C7D8C-02A9-4B2B-BA93-6602B41633E1}"/>
              </a:ext>
            </a:extLst>
          </p:cNvPr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233E80A-D93D-429F-B020-793705E34445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A54D367E-43BD-4439-92E4-BCB9756C1DE0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A0FAFC51-E1FC-4D1E-9F98-715EC74A3D84}"/>
              </a:ext>
            </a:extLst>
          </p:cNvPr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24DB2139-DEAD-45C7-851B-2E08C9A07EE4}"/>
              </a:ext>
            </a:extLst>
          </p:cNvPr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A1B621A-5D38-48EB-923E-04C23446776E}"/>
              </a:ext>
            </a:extLst>
          </p:cNvPr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DF70FFBB-F51A-4F84-83A2-9C3884C6B95D}"/>
              </a:ext>
            </a:extLst>
          </p:cNvPr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>
            <a:extLst>
              <a:ext uri="{FF2B5EF4-FFF2-40B4-BE49-F238E27FC236}">
                <a16:creationId xmlns:a16="http://schemas.microsoft.com/office/drawing/2014/main" id="{470EB7C8-2CFA-4B47-9DBF-703E1BE8E48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>
            <a:extLst>
              <a:ext uri="{FF2B5EF4-FFF2-40B4-BE49-F238E27FC236}">
                <a16:creationId xmlns:a16="http://schemas.microsoft.com/office/drawing/2014/main" id="{58803DCE-CA56-4349-8E79-4AD6DDFA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7756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476F9B1-EBE3-42FA-8AD2-0C380A55BB81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D12F214-122A-402C-96D3-B6A5E7FD0294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1797DEE-528A-49FC-BEEE-0E8A6B686233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9CF375F9-50F4-4249-8C28-BDE167FEC27D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C50EC3D-E5BC-47B3-93D0-53CAF6487CFA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C9E809A9-7B17-450C-A4E8-AE8989C3D518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3" name="right-quote-sign_36811">
            <a:extLst>
              <a:ext uri="{FF2B5EF4-FFF2-40B4-BE49-F238E27FC236}">
                <a16:creationId xmlns:a16="http://schemas.microsoft.com/office/drawing/2014/main" id="{722C4A2A-6BF7-4671-BCE9-BBEF390079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4D04B493-55E5-4B33-82CA-0550ED6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4637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A987E-A58B-44F4-BE82-CF2A8F3B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E0DAC3-901B-4EC7-BE4A-6D0693C7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E22732-F492-41FE-9E22-6610D3B9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86C28-EADC-40E4-998C-040B88D8E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7835F2-4481-4F05-AB59-A5BF4635EDFC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4E2DD4-4899-4861-9E31-C15940E8768A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350040A9-B465-478E-9476-26EC1F963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2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D34C9-02B2-81E8-9B82-13D40B31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43DF7-4C69-7940-FE28-ED3426873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3A308F-6176-C00D-C969-5EFA3546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EA2841-E625-3B02-1219-EA9F5764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188063-E59B-2873-244E-3DDC950E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73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2F865-FEAC-8C05-82E7-EF55FF59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EB6157-CDFE-69AB-7720-07AD566C4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93F0BB-80DA-7A9F-CC0E-8E4427E7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16D7B5-7EE6-C064-0EE5-346EEE9C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0F2957-168F-40B5-898C-823E19EB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98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D8FE0-F246-DFCC-671A-9D401718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8B2BA-9FA4-7B44-FDB2-AD9F232E3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1690D9-ECFE-B3A6-4448-1A992658C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589717-2EBE-6A10-9C1B-332A207E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376E8D-BF52-EB43-A30C-9EAF36B7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512A0-357A-6EFF-69FC-ADB07B54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943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827BD0-0B6A-0E68-9CA5-B061EC5C4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CD6370-4615-1F77-4795-2B3998FBB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1711D3-F05A-1DCB-5B82-011D3A7BD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9373F8-2663-1A87-F73A-79CC88C4F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47AC6F-2A4F-0D8A-AD0E-445EBB85A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D54BD17-829E-FBE4-2EA9-EC50E1B8D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82A8DD-3CD5-AFAA-3F47-7B35E066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509399-F34D-C7CE-544C-C10A3BCD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14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EE091-3FD6-C237-6CEC-7F487462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504B15-F5CF-0E9E-75B9-A875EF10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70EA90-EC53-391A-CEA2-26F5DB15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86C128-6EE3-6D9C-1A54-45E13241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24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02DDAF-DB8C-1314-9D15-C6BEE884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E7A628-EE85-83A3-9A95-155C1681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1523E6-4E90-08B2-ECDA-54E28682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2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BFA54-075A-1C3F-68DC-9AE2E16A3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52882-5882-02B7-1C0A-505322F56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514065-92F5-5F08-F465-6EEC60993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78252D-1771-AFEE-38EB-82D609CE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D0E2DF-37C1-2A20-7AAE-A20C0835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ED3924-FB67-F8D9-069A-842C3A39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CCFD7-B6B0-DCAD-E4E6-2A35F6FE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C492E4-8CEA-681E-384C-49B16A126D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B56F79-820F-38DB-5E3D-D3FC8D6C7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B6E68-2BB4-3185-9662-A17D51C2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4A23BD-35E2-8B79-BBE2-D4983442A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8F34C2-DEF3-B4FE-BE32-2A448D2F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28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8AB60E-20C4-5A4D-1DF4-6EF09CDA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C190DF-92BE-D391-4D1A-5F8C4870E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13404C-07FF-673D-88A7-EF7254406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3D8CF-FAC3-490D-9B74-BA1AF46BD91B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A3A3E4-7534-77EE-09D7-161777333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E9ADA-6F57-E416-2E6B-F1D6FF254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75BF-D36C-4612-A157-C83C9263C0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60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na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1AC369-52CC-4704-B100-8BCEF280C1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301DBAA0-BDC1-4264-8118-9212B6B1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sp>
        <p:nvSpPr>
          <p:cNvPr id="23" name="Titre 11">
            <a:extLst>
              <a:ext uri="{FF2B5EF4-FFF2-40B4-BE49-F238E27FC236}">
                <a16:creationId xmlns:a16="http://schemas.microsoft.com/office/drawing/2014/main" id="{3D7BC4E3-CADE-4B77-984A-FF6A824F5E2B}"/>
              </a:ext>
            </a:extLst>
          </p:cNvPr>
          <p:cNvSpPr txBox="1">
            <a:spLocks/>
          </p:cNvSpPr>
          <p:nvPr/>
        </p:nvSpPr>
        <p:spPr>
          <a:xfrm>
            <a:off x="604520" y="2212466"/>
            <a:ext cx="10996241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中间人攻击</a:t>
            </a:r>
            <a:endParaRPr lang="fr-FR" sz="5400" dirty="0">
              <a:solidFill>
                <a:srgbClr val="BD9F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34ABC0C7-BC7A-4593-B6CE-ACAA0BE17AD7}"/>
              </a:ext>
            </a:extLst>
          </p:cNvPr>
          <p:cNvSpPr txBox="1">
            <a:spLocks/>
          </p:cNvSpPr>
          <p:nvPr/>
        </p:nvSpPr>
        <p:spPr>
          <a:xfrm>
            <a:off x="604520" y="3193108"/>
            <a:ext cx="9338009" cy="3877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污染和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欺骗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0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如何防范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污染？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E96786-9A0E-4780-8CA5-E645145FD6D2}"/>
              </a:ext>
            </a:extLst>
          </p:cNvPr>
          <p:cNvSpPr txBox="1"/>
          <p:nvPr/>
        </p:nvSpPr>
        <p:spPr>
          <a:xfrm>
            <a:off x="1651001" y="1730484"/>
            <a:ext cx="2413000" cy="325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添加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静态的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ARP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映射表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，不让主机刷新设定好的映射表，该做法适用于网络中主机位置稳定，不适用在主机更换频繁的局域网或大型网络中。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FAD13C-F464-4A4C-9331-C4E509E480BF}"/>
              </a:ext>
            </a:extLst>
          </p:cNvPr>
          <p:cNvSpPr txBox="1"/>
          <p:nvPr/>
        </p:nvSpPr>
        <p:spPr>
          <a:xfrm>
            <a:off x="5070284" y="1398123"/>
            <a:ext cx="2413000" cy="406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不把网络信任关系单纯地建立在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IP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基础上或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MAC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基础上，在网络中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架设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DHCP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服务器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，绑定网关与客户端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IP+MAC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，该做法需要注意的是要保证网络中的</a:t>
            </a:r>
            <a:r>
              <a:rPr lang="en-US" altLang="zh-CN" sz="2000" dirty="0" err="1">
                <a:solidFill>
                  <a:srgbClr val="121212"/>
                </a:solidFill>
                <a:latin typeface="-apple-system"/>
              </a:rPr>
              <a:t>dhcp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服务器相互之间不冲突。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B9AD147-0018-4C99-8570-836E9F067C93}"/>
              </a:ext>
            </a:extLst>
          </p:cNvPr>
          <p:cNvSpPr txBox="1"/>
          <p:nvPr/>
        </p:nvSpPr>
        <p:spPr>
          <a:xfrm>
            <a:off x="8489567" y="1730484"/>
            <a:ext cx="2413000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有一些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软件可监听网络上的</a:t>
            </a:r>
            <a:r>
              <a:rPr lang="en-US" altLang="zh-CN" sz="2000" b="1" dirty="0">
                <a:solidFill>
                  <a:srgbClr val="121212"/>
                </a:solidFill>
                <a:latin typeface="-apple-system"/>
              </a:rPr>
              <a:t>ARP</a:t>
            </a:r>
            <a:r>
              <a:rPr lang="zh-CN" altLang="en-US" sz="2000" b="1" dirty="0">
                <a:solidFill>
                  <a:srgbClr val="121212"/>
                </a:solidFill>
                <a:latin typeface="-apple-system"/>
              </a:rPr>
              <a:t>回应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，若侦测出有不正常变动时可发送邮箱通知管理者。例如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UNIX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平台的</a:t>
            </a:r>
            <a:r>
              <a:rPr lang="en-US" altLang="zh-CN" sz="2000" dirty="0" err="1">
                <a:solidFill>
                  <a:srgbClr val="121212"/>
                </a:solidFill>
                <a:latin typeface="-apple-system"/>
              </a:rPr>
              <a:t>Arpwatch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以及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Windows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上的</a:t>
            </a:r>
            <a:r>
              <a:rPr lang="en-US" altLang="zh-CN" sz="2000" dirty="0" err="1">
                <a:solidFill>
                  <a:srgbClr val="121212"/>
                </a:solidFill>
                <a:latin typeface="-apple-system"/>
              </a:rPr>
              <a:t>XArp</a:t>
            </a:r>
            <a:r>
              <a:rPr lang="en-US" altLang="zh-CN" sz="2000" dirty="0">
                <a:solidFill>
                  <a:srgbClr val="121212"/>
                </a:solidFill>
                <a:latin typeface="-apple-system"/>
              </a:rPr>
              <a:t> v2</a:t>
            </a:r>
            <a:r>
              <a:rPr lang="zh-CN" altLang="en-US" sz="2000" dirty="0">
                <a:solidFill>
                  <a:srgbClr val="121212"/>
                </a:solidFill>
                <a:latin typeface="-apple-system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111962-9863-5251-CF02-AD79A171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150" y="5391486"/>
            <a:ext cx="1596850" cy="10496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9AEF77-4494-05A4-AD57-FE2FC3512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326"/>
          <a:stretch/>
        </p:blipFill>
        <p:spPr>
          <a:xfrm>
            <a:off x="9058478" y="4930761"/>
            <a:ext cx="2777106" cy="15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1">
            <a:extLst>
              <a:ext uri="{FF2B5EF4-FFF2-40B4-BE49-F238E27FC236}">
                <a16:creationId xmlns:a16="http://schemas.microsoft.com/office/drawing/2014/main" id="{0E907CD5-16E5-429C-99FC-6E90606E6125}"/>
              </a:ext>
            </a:extLst>
          </p:cNvPr>
          <p:cNvSpPr txBox="1">
            <a:spLocks/>
          </p:cNvSpPr>
          <p:nvPr/>
        </p:nvSpPr>
        <p:spPr>
          <a:xfrm>
            <a:off x="1190837" y="2955930"/>
            <a:ext cx="6288486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4800" b="1" dirty="0">
                <a:solidFill>
                  <a:srgbClr val="BD9F68"/>
                </a:solidFill>
              </a:rPr>
              <a:t>DNS</a:t>
            </a:r>
            <a:r>
              <a:rPr lang="zh-CN" altLang="en-US" sz="4800" b="1" dirty="0">
                <a:solidFill>
                  <a:srgbClr val="BD9F68"/>
                </a:solidFill>
              </a:rPr>
              <a:t>欺骗的原理与实践</a:t>
            </a:r>
            <a:endParaRPr lang="en-GB" sz="4800" b="1" dirty="0">
              <a:solidFill>
                <a:srgbClr val="BD9F68"/>
              </a:solidFill>
            </a:endParaRP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3D0412D-7E09-4DA1-8702-C2D511B0E64C}"/>
              </a:ext>
            </a:extLst>
          </p:cNvPr>
          <p:cNvSpPr txBox="1">
            <a:spLocks/>
          </p:cNvSpPr>
          <p:nvPr/>
        </p:nvSpPr>
        <p:spPr>
          <a:xfrm>
            <a:off x="1105110" y="4998795"/>
            <a:ext cx="7191055" cy="48872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endParaRPr lang="en-GB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4BCDBD-0347-4392-9B36-1C355380AFEF}"/>
              </a:ext>
            </a:extLst>
          </p:cNvPr>
          <p:cNvSpPr txBox="1"/>
          <p:nvPr/>
        </p:nvSpPr>
        <p:spPr>
          <a:xfrm>
            <a:off x="9343648" y="3698956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5613768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1BD10-2105-6494-4E49-A140D30E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协议的工作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52F3A8-3E0A-A1AC-2F6C-0A26A026FFA9}"/>
              </a:ext>
            </a:extLst>
          </p:cNvPr>
          <p:cNvSpPr txBox="1"/>
          <p:nvPr/>
        </p:nvSpPr>
        <p:spPr>
          <a:xfrm>
            <a:off x="841805" y="1234241"/>
            <a:ext cx="959126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假如我们要访问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www.baidu.com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，首先要向本地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服务器发出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请求，查询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www.baidu.com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的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IP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地址，如果本地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服务器没有在自己的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缓存表中发现该网址的记录，就会向根服务器发起查询，根服务器收到请求后，将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com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域服务器的地址返回给本地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服务器，本地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服务器则继续向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com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域发出查询请求，域服务器将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baidu.com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授权域名服务器的地址返回给本地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服务器，本地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服务器继续向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baidu.com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发起查询，得到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www.baidu.com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的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IP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地址。</a:t>
            </a:r>
          </a:p>
          <a:p>
            <a:pPr algn="l"/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本地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服务器得到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www.baidu.com 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对应的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IP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地址后以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应答包的方式传递给用户，并且在本地建立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PingFang SC"/>
              </a:rPr>
              <a:t>缓存表。</a:t>
            </a:r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endParaRPr lang="en-US" altLang="zh-CN" sz="2000" dirty="0">
              <a:solidFill>
                <a:srgbClr val="000000"/>
              </a:solidFill>
              <a:latin typeface="PingFang SC"/>
            </a:endParaRPr>
          </a:p>
          <a:p>
            <a:pPr algn="l"/>
            <a:endParaRPr lang="en-US" altLang="zh-CN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endParaRPr lang="en-US" altLang="zh-CN" sz="2000" dirty="0">
              <a:solidFill>
                <a:srgbClr val="000000"/>
              </a:solidFill>
              <a:latin typeface="PingFang SC"/>
            </a:endParaRPr>
          </a:p>
          <a:p>
            <a:pPr algn="l"/>
            <a:endParaRPr lang="zh-CN" altLang="en-US" sz="20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p.s. Windows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下查看和刷清空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DNS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缓存表的命令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ipconfig /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displaydns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   </a:t>
            </a:r>
          </a:p>
          <a:p>
            <a:pPr algn="l"/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ipconfig /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PingFang SC"/>
              </a:rPr>
              <a:t>flushdns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686BD-28FE-0EBD-EA1D-88A757A5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23" y="3533567"/>
            <a:ext cx="5131823" cy="290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36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欺骗的原理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E96786-9A0E-4780-8CA5-E645145FD6D2}"/>
              </a:ext>
            </a:extLst>
          </p:cNvPr>
          <p:cNvSpPr txBox="1"/>
          <p:nvPr/>
        </p:nvSpPr>
        <p:spPr>
          <a:xfrm>
            <a:off x="1686346" y="1718962"/>
            <a:ext cx="3684230" cy="325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 目标将其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请求发送到攻击者这里，然后攻击者伪造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响应，将正确的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IP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地址替换为其他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IP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，之后你就登陆了这个攻击者指定的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IP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，而攻击者早就在这个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IP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中安排好了一个伪造的网站，从而骗取用户输入他们想得到的信息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B0EE1D-7F40-3E0D-D6ED-F08688E9D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8" t="377" r="15837" b="1"/>
          <a:stretch/>
        </p:blipFill>
        <p:spPr>
          <a:xfrm>
            <a:off x="5869022" y="860896"/>
            <a:ext cx="6322978" cy="51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8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1BD10-2105-6494-4E49-A140D30E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DNS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欺骗的攻击实践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52F3A8-3E0A-A1AC-2F6C-0A26A026FFA9}"/>
              </a:ext>
            </a:extLst>
          </p:cNvPr>
          <p:cNvSpPr txBox="1"/>
          <p:nvPr/>
        </p:nvSpPr>
        <p:spPr>
          <a:xfrm>
            <a:off x="841805" y="1234241"/>
            <a:ext cx="9591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本实验使用两台虚拟机，分别为</a:t>
            </a:r>
            <a:r>
              <a:rPr lang="en-US" altLang="zh-CN" sz="2400" b="0" i="0" dirty="0" err="1">
                <a:solidFill>
                  <a:srgbClr val="000000"/>
                </a:solidFill>
                <a:effectLst/>
                <a:latin typeface="PingFang SC"/>
              </a:rPr>
              <a:t>winXP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系统的靶机和攻击机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kali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。</a:t>
            </a:r>
            <a:endParaRPr lang="en-US" altLang="zh-CN" sz="24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使用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Apache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网站作为钓鱼网站模板，嵌入登录代码进行钓鱼。</a:t>
            </a:r>
            <a:endParaRPr lang="en-US" altLang="zh-CN" sz="2400" b="0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886475-FC60-4195-9B9A-3E4A557E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60" y="2224438"/>
            <a:ext cx="8554720" cy="435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04479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59F3C-DA82-2F02-F9FE-50C9F2FD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欺骗的攻击实践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89E9C1-9574-4690-A30A-754BE1291D85}"/>
              </a:ext>
            </a:extLst>
          </p:cNvPr>
          <p:cNvSpPr txBox="1"/>
          <p:nvPr/>
        </p:nvSpPr>
        <p:spPr>
          <a:xfrm>
            <a:off x="1625600" y="1391920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kali</a:t>
            </a:r>
            <a:r>
              <a:rPr lang="zh-CN" altLang="en-US" sz="2400" dirty="0"/>
              <a:t>机上伪造</a:t>
            </a:r>
            <a:r>
              <a:rPr lang="en-US" altLang="zh-CN" sz="2400" dirty="0"/>
              <a:t>DNS</a:t>
            </a:r>
            <a:r>
              <a:rPr lang="zh-CN" altLang="en-US" sz="2400" dirty="0"/>
              <a:t>解析记录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FE0715-08E2-4E05-ACDF-DED75D34DD0A}"/>
              </a:ext>
            </a:extLst>
          </p:cNvPr>
          <p:cNvSpPr txBox="1"/>
          <p:nvPr/>
        </p:nvSpPr>
        <p:spPr>
          <a:xfrm>
            <a:off x="6721036" y="1391919"/>
            <a:ext cx="4328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通过</a:t>
            </a:r>
            <a:r>
              <a:rPr lang="en-US" altLang="zh-CN" sz="2400" dirty="0" err="1"/>
              <a:t>ettercap</a:t>
            </a:r>
            <a:r>
              <a:rPr lang="zh-CN" altLang="en-US" sz="2400" dirty="0"/>
              <a:t>软件打开</a:t>
            </a:r>
            <a:r>
              <a:rPr lang="en-US" altLang="zh-CN" sz="2400" dirty="0"/>
              <a:t>DNS</a:t>
            </a:r>
            <a:r>
              <a:rPr lang="zh-CN" altLang="en-US" sz="2400" dirty="0"/>
              <a:t>偷毒</a:t>
            </a:r>
            <a:endParaRPr lang="en-US" altLang="zh-CN" sz="2400" dirty="0"/>
          </a:p>
          <a:p>
            <a:r>
              <a:rPr lang="zh-CN" altLang="en-US" sz="2400" dirty="0"/>
              <a:t>将伪造的解析记录发给客户机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BE8FE4-F587-49B0-861B-34B142904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43"/>
          <a:stretch/>
        </p:blipFill>
        <p:spPr>
          <a:xfrm>
            <a:off x="1395239" y="2603916"/>
            <a:ext cx="4446108" cy="14905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1A8E3E-12D7-4E49-B1CF-7736AA970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037" y="2531963"/>
            <a:ext cx="4245188" cy="24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1BD10-2105-6494-4E49-A140D30E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DNS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欺骗的攻击实践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52F3A8-3E0A-A1AC-2F6C-0A26A026FFA9}"/>
              </a:ext>
            </a:extLst>
          </p:cNvPr>
          <p:cNvSpPr txBox="1"/>
          <p:nvPr/>
        </p:nvSpPr>
        <p:spPr>
          <a:xfrm>
            <a:off x="841805" y="1234241"/>
            <a:ext cx="959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000000"/>
                </a:solidFill>
                <a:effectLst/>
                <a:latin typeface="PingFang SC"/>
              </a:rPr>
              <a:t>客户机上输入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  <a:hlinkClick r:id="rId3"/>
              </a:rPr>
              <a:t>www.sina.com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PingFang SC"/>
              </a:rPr>
              <a:t> ,</a:t>
            </a:r>
            <a:r>
              <a:rPr lang="zh-CN" altLang="en-US" sz="2400" dirty="0">
                <a:solidFill>
                  <a:srgbClr val="000000"/>
                </a:solidFill>
                <a:latin typeface="PingFang SC"/>
              </a:rPr>
              <a:t>就会进入</a:t>
            </a:r>
            <a:r>
              <a:rPr lang="en-US" altLang="zh-CN" sz="2400" dirty="0">
                <a:solidFill>
                  <a:srgbClr val="000000"/>
                </a:solidFill>
                <a:latin typeface="PingFang SC"/>
              </a:rPr>
              <a:t>Apache</a:t>
            </a:r>
            <a:r>
              <a:rPr lang="zh-CN" altLang="en-US" sz="2400" dirty="0">
                <a:solidFill>
                  <a:srgbClr val="000000"/>
                </a:solidFill>
                <a:latin typeface="PingFang SC"/>
              </a:rPr>
              <a:t>钓鱼网站</a:t>
            </a:r>
            <a:endParaRPr lang="en-US" altLang="zh-CN" sz="2400" b="0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B8EA5B-8F86-49FC-92D0-18F41BFD7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852" y="1817825"/>
            <a:ext cx="9309188" cy="4898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CE5812-875B-46E0-BBDE-C443C5511F47}"/>
              </a:ext>
            </a:extLst>
          </p:cNvPr>
          <p:cNvSpPr/>
          <p:nvPr/>
        </p:nvSpPr>
        <p:spPr>
          <a:xfrm>
            <a:off x="3759200" y="4734560"/>
            <a:ext cx="1920240" cy="461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50544F-1EB3-43E9-92F0-1C73A4F47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295" y="3079114"/>
            <a:ext cx="8905403" cy="14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239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1">
            <a:extLst>
              <a:ext uri="{FF2B5EF4-FFF2-40B4-BE49-F238E27FC236}">
                <a16:creationId xmlns:a16="http://schemas.microsoft.com/office/drawing/2014/main" id="{0E907CD5-16E5-429C-99FC-6E90606E6125}"/>
              </a:ext>
            </a:extLst>
          </p:cNvPr>
          <p:cNvSpPr txBox="1">
            <a:spLocks/>
          </p:cNvSpPr>
          <p:nvPr/>
        </p:nvSpPr>
        <p:spPr>
          <a:xfrm>
            <a:off x="1190837" y="2955930"/>
            <a:ext cx="6288486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4800" b="1" dirty="0">
                <a:solidFill>
                  <a:srgbClr val="BD9F68"/>
                </a:solidFill>
              </a:rPr>
              <a:t>DNS</a:t>
            </a:r>
            <a:r>
              <a:rPr lang="zh-CN" altLang="en-US" sz="4800" b="1" dirty="0">
                <a:solidFill>
                  <a:srgbClr val="BD9F68"/>
                </a:solidFill>
              </a:rPr>
              <a:t>欺骗的防范</a:t>
            </a:r>
            <a:endParaRPr lang="en-GB" altLang="zh-CN" sz="4800" b="1" dirty="0">
              <a:solidFill>
                <a:srgbClr val="BD9F68"/>
              </a:solidFill>
            </a:endParaRP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3D0412D-7E09-4DA1-8702-C2D511B0E64C}"/>
              </a:ext>
            </a:extLst>
          </p:cNvPr>
          <p:cNvSpPr txBox="1">
            <a:spLocks/>
          </p:cNvSpPr>
          <p:nvPr/>
        </p:nvSpPr>
        <p:spPr>
          <a:xfrm>
            <a:off x="1105110" y="4998795"/>
            <a:ext cx="7191055" cy="48872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endParaRPr lang="en-GB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4BCDBD-0347-4392-9B36-1C355380AFEF}"/>
              </a:ext>
            </a:extLst>
          </p:cNvPr>
          <p:cNvSpPr txBox="1"/>
          <p:nvPr/>
        </p:nvSpPr>
        <p:spPr>
          <a:xfrm>
            <a:off x="9343648" y="3698956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6681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2E96786-9A0E-4780-8CA5-E645145FD6D2}"/>
              </a:ext>
            </a:extLst>
          </p:cNvPr>
          <p:cNvSpPr txBox="1"/>
          <p:nvPr/>
        </p:nvSpPr>
        <p:spPr>
          <a:xfrm>
            <a:off x="1951755" y="1730484"/>
            <a:ext cx="5363446" cy="16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DNSSEC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通过向现有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记录添加加密签名的方式来建立一种更安全的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。这个签名会与常见的记录类型（如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AAAA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MX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记录）一起存储在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名称服务器中。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6848ED-6344-4930-842A-585E119C72A7}"/>
              </a:ext>
            </a:extLst>
          </p:cNvPr>
          <p:cNvSpPr txBox="1"/>
          <p:nvPr/>
        </p:nvSpPr>
        <p:spPr>
          <a:xfrm>
            <a:off x="5152645" y="3678565"/>
            <a:ext cx="5363446" cy="2059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随后只需检查所请求的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记录对应的签名，即可验证该记录是否直接来自权威名称服务器。这意味着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记录在数字化传输过程中不会被投毒或以其他方式篡改，因而可有效防止引入伪造的记录。</a:t>
            </a:r>
            <a:endParaRPr lang="zh-CN" altLang="en-US" sz="20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B354F0-18EE-4743-A789-020C2922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DNSSEC</a:t>
            </a:r>
            <a:r>
              <a:rPr lang="zh-CN" altLang="en-US" dirty="0"/>
              <a:t>协议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B45FE-E12F-8912-A21C-1BC36FF4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73" y="3389593"/>
            <a:ext cx="3643772" cy="19554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C450DF-A71F-B702-DE4E-9B2EA3342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1" y="1792111"/>
            <a:ext cx="3230698" cy="17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1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8EC10-AB83-CD30-DD1D-73279206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DNSSEC</a:t>
            </a:r>
            <a:r>
              <a:rPr lang="zh-CN" altLang="en-US" dirty="0"/>
              <a:t>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D78C4F-16AF-F2B8-28E4-C346135DA4DE}"/>
              </a:ext>
            </a:extLst>
          </p:cNvPr>
          <p:cNvSpPr txBox="1"/>
          <p:nvPr/>
        </p:nvSpPr>
        <p:spPr>
          <a:xfrm>
            <a:off x="1699098" y="1376900"/>
            <a:ext cx="8631676" cy="3911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为了向域名集成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DNSSEC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，首先需要将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记录按照名称和类型分组为资源记录集（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Resource record set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sz="2000" b="1" i="0" dirty="0" err="1">
                <a:solidFill>
                  <a:srgbClr val="121212"/>
                </a:solidFill>
                <a:effectLst/>
                <a:latin typeface="-apple-system"/>
              </a:rPr>
              <a:t>RRSet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）。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本身已被分割为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区域（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Zone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），区域是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完整命名空间的一部分，可由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所有者所在的组织或网络管理员进行监管。这种区域还可用于对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组件进行深入维护，例如权威名称服务器。</a:t>
            </a:r>
          </a:p>
          <a:p>
            <a:pPr algn="l">
              <a:lnSpc>
                <a:spcPts val="3000"/>
              </a:lnSpc>
            </a:pP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每个区域都会使用一组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名为区域签名密钥（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Zone signing key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ZSK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）的公钥和私钥对进行签名。由此产生的签名结果会以</a:t>
            </a:r>
            <a:r>
              <a:rPr lang="en-US" altLang="zh-CN" sz="2000" b="0" i="0" dirty="0">
                <a:solidFill>
                  <a:srgbClr val="121212"/>
                </a:solidFill>
                <a:effectLst/>
                <a:latin typeface="-apple-system"/>
              </a:rPr>
              <a:t>RRSIG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记录的形式发布到区域文件中。</a:t>
            </a:r>
            <a:endParaRPr lang="en-US" altLang="zh-CN" sz="20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lnSpc>
                <a:spcPts val="3000"/>
              </a:lnSpc>
            </a:pP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通过将</a:t>
            </a:r>
            <a:r>
              <a:rPr lang="en-US" altLang="zh-CN" sz="2000" b="1" i="0" dirty="0">
                <a:solidFill>
                  <a:srgbClr val="121212"/>
                </a:solidFill>
                <a:effectLst/>
                <a:latin typeface="-apple-system"/>
              </a:rPr>
              <a:t>DNS</a:t>
            </a:r>
            <a:r>
              <a:rPr lang="zh-CN" altLang="en-US" sz="2000" b="1" i="0" dirty="0">
                <a:solidFill>
                  <a:srgbClr val="121212"/>
                </a:solidFill>
                <a:effectLst/>
                <a:latin typeface="-apple-system"/>
              </a:rPr>
              <a:t>区域相互隔离</a:t>
            </a:r>
            <a:r>
              <a:rPr lang="zh-CN" altLang="en-US" sz="2000" b="0" i="0" dirty="0">
                <a:solidFill>
                  <a:srgbClr val="121212"/>
                </a:solidFill>
                <a:effectLst/>
                <a:latin typeface="-apple-system"/>
              </a:rPr>
              <a:t>，就算一个区域被攻击者感染，周边区域依然可以获得充分保护。</a:t>
            </a:r>
          </a:p>
        </p:txBody>
      </p:sp>
    </p:spTree>
    <p:extLst>
      <p:ext uri="{BB962C8B-B14F-4D97-AF65-F5344CB8AC3E}">
        <p14:creationId xmlns:p14="http://schemas.microsoft.com/office/powerpoint/2010/main" val="176215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D3A704-FAC0-484A-95D5-6F86BD01F63B}"/>
              </a:ext>
            </a:extLst>
          </p:cNvPr>
          <p:cNvGrpSpPr/>
          <p:nvPr/>
        </p:nvGrpSpPr>
        <p:grpSpPr>
          <a:xfrm>
            <a:off x="7460475" y="1892062"/>
            <a:ext cx="2049285" cy="738664"/>
            <a:chOff x="7460475" y="903174"/>
            <a:chExt cx="2049285" cy="73866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BB53500-12F6-4E33-BD80-D3FD623FE654}"/>
                </a:ext>
              </a:extLst>
            </p:cNvPr>
            <p:cNvSpPr txBox="1"/>
            <p:nvPr/>
          </p:nvSpPr>
          <p:spPr>
            <a:xfrm>
              <a:off x="7460475" y="903174"/>
              <a:ext cx="2049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ARP</a:t>
              </a:r>
              <a:r>
                <a:rPr lang="zh-CN" altLang="en-US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污染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0CBE827-4354-404D-AB86-24397DB56436}"/>
                </a:ext>
              </a:extLst>
            </p:cNvPr>
            <p:cNvSpPr txBox="1"/>
            <p:nvPr/>
          </p:nvSpPr>
          <p:spPr>
            <a:xfrm>
              <a:off x="7460475" y="1303284"/>
              <a:ext cx="1378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原理与实践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13D9557-E3D7-4BB0-9206-F019E610200A}"/>
              </a:ext>
            </a:extLst>
          </p:cNvPr>
          <p:cNvGrpSpPr/>
          <p:nvPr/>
        </p:nvGrpSpPr>
        <p:grpSpPr>
          <a:xfrm>
            <a:off x="7460474" y="2805192"/>
            <a:ext cx="2049285" cy="738664"/>
            <a:chOff x="7460475" y="903174"/>
            <a:chExt cx="2049285" cy="73866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C018A72-E459-4622-9258-BB0EFDC2BCEC}"/>
                </a:ext>
              </a:extLst>
            </p:cNvPr>
            <p:cNvSpPr txBox="1"/>
            <p:nvPr/>
          </p:nvSpPr>
          <p:spPr>
            <a:xfrm>
              <a:off x="7460475" y="903174"/>
              <a:ext cx="2049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ARP</a:t>
              </a:r>
              <a:r>
                <a:rPr lang="zh-CN" altLang="en-US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污染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7DB08A7-9393-4CF2-B9E3-E913BCE69CAF}"/>
                </a:ext>
              </a:extLst>
            </p:cNvPr>
            <p:cNvSpPr txBox="1"/>
            <p:nvPr/>
          </p:nvSpPr>
          <p:spPr>
            <a:xfrm>
              <a:off x="7460475" y="1303284"/>
              <a:ext cx="1378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如何防范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D433409-AE5B-4A07-853D-F4FAF35BEC2D}"/>
              </a:ext>
            </a:extLst>
          </p:cNvPr>
          <p:cNvGrpSpPr/>
          <p:nvPr/>
        </p:nvGrpSpPr>
        <p:grpSpPr>
          <a:xfrm>
            <a:off x="7460475" y="3718322"/>
            <a:ext cx="2049285" cy="738664"/>
            <a:chOff x="7460475" y="903174"/>
            <a:chExt cx="2049285" cy="738664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0F4F233-CBF7-4464-992B-CB2113B68D51}"/>
                </a:ext>
              </a:extLst>
            </p:cNvPr>
            <p:cNvSpPr txBox="1"/>
            <p:nvPr/>
          </p:nvSpPr>
          <p:spPr>
            <a:xfrm>
              <a:off x="7460475" y="903174"/>
              <a:ext cx="2049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DNS</a:t>
              </a:r>
              <a:r>
                <a:rPr lang="zh-CN" altLang="en-US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欺骗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9B2793-FE35-4D78-9C5A-AB1B9973ED0E}"/>
                </a:ext>
              </a:extLst>
            </p:cNvPr>
            <p:cNvSpPr txBox="1"/>
            <p:nvPr/>
          </p:nvSpPr>
          <p:spPr>
            <a:xfrm>
              <a:off x="7460475" y="1303284"/>
              <a:ext cx="1378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原理与实践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250D36-7A4F-4851-A062-41B0110908F9}"/>
              </a:ext>
            </a:extLst>
          </p:cNvPr>
          <p:cNvGrpSpPr/>
          <p:nvPr/>
        </p:nvGrpSpPr>
        <p:grpSpPr>
          <a:xfrm>
            <a:off x="7460473" y="4631452"/>
            <a:ext cx="2049285" cy="738664"/>
            <a:chOff x="7460475" y="903174"/>
            <a:chExt cx="2049285" cy="738664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25AE3ED-2A66-46C1-8FDB-BAE97DE3A44E}"/>
                </a:ext>
              </a:extLst>
            </p:cNvPr>
            <p:cNvSpPr txBox="1"/>
            <p:nvPr/>
          </p:nvSpPr>
          <p:spPr>
            <a:xfrm>
              <a:off x="7460475" y="903174"/>
              <a:ext cx="2049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DNS</a:t>
              </a:r>
              <a:r>
                <a:rPr lang="zh-CN" altLang="en-US" sz="2000" b="1" dirty="0">
                  <a:solidFill>
                    <a:srgbClr val="063A6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欺骗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F54D55F-FD4A-4D86-802F-870B14F2B6D8}"/>
                </a:ext>
              </a:extLst>
            </p:cNvPr>
            <p:cNvSpPr txBox="1"/>
            <p:nvPr/>
          </p:nvSpPr>
          <p:spPr>
            <a:xfrm>
              <a:off x="7460475" y="1303284"/>
              <a:ext cx="13787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如何防范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275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59F3C-DA82-2F02-F9FE-50C9F2FD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DNSSEC</a:t>
            </a:r>
            <a:r>
              <a:rPr lang="zh-CN" altLang="en-US" dirty="0"/>
              <a:t>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B2ED5D-C389-3898-E2A4-24808494472F}"/>
              </a:ext>
            </a:extLst>
          </p:cNvPr>
          <p:cNvSpPr txBox="1"/>
          <p:nvPr/>
        </p:nvSpPr>
        <p:spPr>
          <a:xfrm>
            <a:off x="1556426" y="1614792"/>
            <a:ext cx="4053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虽然</a:t>
            </a:r>
            <a:r>
              <a:rPr lang="en-US" altLang="zh-CN" dirty="0"/>
              <a:t>DNSSEC</a:t>
            </a:r>
            <a:r>
              <a:rPr lang="zh-CN" altLang="en-US" dirty="0"/>
              <a:t>是提高网络安全性的一种好方法，但它也可能在无意中引入关键漏洞。</a:t>
            </a:r>
            <a:r>
              <a:rPr lang="en-US" altLang="zh-CN" dirty="0"/>
              <a:t>DNSSEC</a:t>
            </a:r>
            <a:r>
              <a:rPr lang="zh-CN" altLang="en-US" dirty="0"/>
              <a:t>可能增加分布式拒绝服务（</a:t>
            </a:r>
            <a:r>
              <a:rPr lang="en-US" altLang="zh-CN" b="1" dirty="0"/>
              <a:t>DDoS</a:t>
            </a:r>
            <a:r>
              <a:rPr lang="zh-CN" altLang="en-US" dirty="0"/>
              <a:t>）攻击的风险并扩大其影响，导致服务器、服务或网络被来自多个设备的流量同时破坏。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E9DD69-121B-06DF-17C3-7B211F67DE53}"/>
              </a:ext>
            </a:extLst>
          </p:cNvPr>
          <p:cNvSpPr txBox="1"/>
          <p:nvPr/>
        </p:nvSpPr>
        <p:spPr>
          <a:xfrm>
            <a:off x="6845030" y="1614791"/>
            <a:ext cx="405319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DNSSEC</a:t>
            </a:r>
            <a:r>
              <a:rPr lang="zh-CN" altLang="en-US" dirty="0"/>
              <a:t>还导致</a:t>
            </a:r>
            <a:r>
              <a:rPr lang="en-US" altLang="zh-CN" dirty="0"/>
              <a:t>DNS</a:t>
            </a:r>
            <a:r>
              <a:rPr lang="zh-CN" altLang="en-US" b="1" dirty="0"/>
              <a:t>查询响应数量增加</a:t>
            </a:r>
            <a:r>
              <a:rPr lang="zh-CN" altLang="en-US" dirty="0"/>
              <a:t>，因为该技术需要额外的字段和加密信息来验证记录，这意味着恶意攻击者可以借助大批量响应，针对区域发起远大于</a:t>
            </a:r>
            <a:r>
              <a:rPr lang="en-US" altLang="zh-CN" dirty="0"/>
              <a:t>DNSSEC</a:t>
            </a:r>
            <a:r>
              <a:rPr lang="zh-CN" altLang="en-US" dirty="0"/>
              <a:t>实施之前的攻击流量。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B2A1B3-0F69-F314-1CCB-B634EF37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34" y="3983826"/>
            <a:ext cx="4114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4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396756-6D05-4AAB-B773-C809AF06DD13}"/>
              </a:ext>
            </a:extLst>
          </p:cNvPr>
          <p:cNvSpPr txBox="1"/>
          <p:nvPr/>
        </p:nvSpPr>
        <p:spPr>
          <a:xfrm>
            <a:off x="4760963" y="3429000"/>
            <a:ext cx="3280570" cy="134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50698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1">
            <a:extLst>
              <a:ext uri="{FF2B5EF4-FFF2-40B4-BE49-F238E27FC236}">
                <a16:creationId xmlns:a16="http://schemas.microsoft.com/office/drawing/2014/main" id="{0E907CD5-16E5-429C-99FC-6E90606E6125}"/>
              </a:ext>
            </a:extLst>
          </p:cNvPr>
          <p:cNvSpPr txBox="1">
            <a:spLocks/>
          </p:cNvSpPr>
          <p:nvPr/>
        </p:nvSpPr>
        <p:spPr>
          <a:xfrm>
            <a:off x="1190837" y="2955930"/>
            <a:ext cx="6288486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4800" b="1" dirty="0">
                <a:solidFill>
                  <a:srgbClr val="BD9F68"/>
                </a:solidFill>
              </a:rPr>
              <a:t>ARP</a:t>
            </a:r>
            <a:r>
              <a:rPr lang="zh-CN" altLang="en-US" sz="4800" b="1" dirty="0">
                <a:solidFill>
                  <a:srgbClr val="BD9F68"/>
                </a:solidFill>
              </a:rPr>
              <a:t>污染的原理与实践</a:t>
            </a:r>
            <a:endParaRPr lang="en-GB" sz="4800" b="1" dirty="0">
              <a:solidFill>
                <a:srgbClr val="BD9F68"/>
              </a:solidFill>
            </a:endParaRP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3D0412D-7E09-4DA1-8702-C2D511B0E64C}"/>
              </a:ext>
            </a:extLst>
          </p:cNvPr>
          <p:cNvSpPr txBox="1">
            <a:spLocks/>
          </p:cNvSpPr>
          <p:nvPr/>
        </p:nvSpPr>
        <p:spPr>
          <a:xfrm>
            <a:off x="1105110" y="4998795"/>
            <a:ext cx="7191055" cy="48872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endParaRPr lang="en-GB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4BCDBD-0347-4392-9B36-1C355380AFEF}"/>
              </a:ext>
            </a:extLst>
          </p:cNvPr>
          <p:cNvSpPr txBox="1"/>
          <p:nvPr/>
        </p:nvSpPr>
        <p:spPr>
          <a:xfrm>
            <a:off x="9343648" y="3698956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78624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协议的工作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2CA7A8-563C-411D-B8B1-FE8CBAEE8755}"/>
              </a:ext>
            </a:extLst>
          </p:cNvPr>
          <p:cNvSpPr txBox="1"/>
          <p:nvPr/>
        </p:nvSpPr>
        <p:spPr>
          <a:xfrm>
            <a:off x="841805" y="1234241"/>
            <a:ext cx="9591269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地址解析协议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ARP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（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Address Resolution Protocol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）是用来将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IP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地址解析为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MAC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地址的协议。请求报文为广播，响应报文为单播。</a:t>
            </a:r>
          </a:p>
        </p:txBody>
      </p:sp>
      <p:pic>
        <p:nvPicPr>
          <p:cNvPr id="4" name="arp协议演示1">
            <a:hlinkClick r:id="" action="ppaction://media"/>
            <a:extLst>
              <a:ext uri="{FF2B5EF4-FFF2-40B4-BE49-F238E27FC236}">
                <a16:creationId xmlns:a16="http://schemas.microsoft.com/office/drawing/2014/main" id="{1E5FCBB2-4A51-7610-49AA-875326AEAA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14572"/>
          <a:stretch/>
        </p:blipFill>
        <p:spPr>
          <a:xfrm>
            <a:off x="608239" y="2896454"/>
            <a:ext cx="5029200" cy="2812683"/>
          </a:xfrm>
          <a:prstGeom prst="rect">
            <a:avLst/>
          </a:prstGeom>
        </p:spPr>
      </p:pic>
      <p:pic>
        <p:nvPicPr>
          <p:cNvPr id="6" name="arp协议演示2">
            <a:hlinkClick r:id="" action="ppaction://media"/>
            <a:extLst>
              <a:ext uri="{FF2B5EF4-FFF2-40B4-BE49-F238E27FC236}">
                <a16:creationId xmlns:a16="http://schemas.microsoft.com/office/drawing/2014/main" id="{764B43C2-515D-9260-78AE-D2FB3A8C86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b="13737"/>
          <a:stretch/>
        </p:blipFill>
        <p:spPr>
          <a:xfrm>
            <a:off x="5637439" y="2790945"/>
            <a:ext cx="5364163" cy="30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7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污染的原理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2E96786-9A0E-4780-8CA5-E645145FD6D2}"/>
              </a:ext>
            </a:extLst>
          </p:cNvPr>
          <p:cNvSpPr txBox="1"/>
          <p:nvPr/>
        </p:nvSpPr>
        <p:spPr>
          <a:xfrm>
            <a:off x="1881418" y="1487314"/>
            <a:ext cx="2760922" cy="3883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当开启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ARP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污染时，攻击者在收到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ARP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广播后，发送大量虚假的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ARP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回复，使得靶机的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ARP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缓存表中记录某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IP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地址对应攻击机的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mac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地址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EFD1F4-2253-CA54-41F2-F5417E22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482" y="861154"/>
            <a:ext cx="7320518" cy="537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598724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污染攻击实践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4352F0F-6B15-016A-C0A9-66039863893C}"/>
              </a:ext>
            </a:extLst>
          </p:cNvPr>
          <p:cNvGrpSpPr/>
          <p:nvPr/>
        </p:nvGrpSpPr>
        <p:grpSpPr>
          <a:xfrm>
            <a:off x="5839404" y="1698823"/>
            <a:ext cx="4772711" cy="3014662"/>
            <a:chOff x="5816600" y="2660109"/>
            <a:chExt cx="4772711" cy="301466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E6D1FC0-6BF0-41A5-8777-582BB2EF89A2}"/>
                </a:ext>
              </a:extLst>
            </p:cNvPr>
            <p:cNvGrpSpPr/>
            <p:nvPr/>
          </p:nvGrpSpPr>
          <p:grpSpPr>
            <a:xfrm>
              <a:off x="5816600" y="2660109"/>
              <a:ext cx="4772711" cy="3014662"/>
              <a:chOff x="6016172" y="1738302"/>
              <a:chExt cx="4300555" cy="3887798"/>
            </a:xfrm>
          </p:grpSpPr>
          <p:sp>
            <p:nvSpPr>
              <p:cNvPr id="13" name="矩形: 折角 12">
                <a:extLst>
                  <a:ext uri="{FF2B5EF4-FFF2-40B4-BE49-F238E27FC236}">
                    <a16:creationId xmlns:a16="http://schemas.microsoft.com/office/drawing/2014/main" id="{295BDDA2-FA71-457B-A91D-EBCF86EEB178}"/>
                  </a:ext>
                </a:extLst>
              </p:cNvPr>
              <p:cNvSpPr/>
              <p:nvPr/>
            </p:nvSpPr>
            <p:spPr>
              <a:xfrm>
                <a:off x="6122099" y="1738302"/>
                <a:ext cx="4194628" cy="3794016"/>
              </a:xfrm>
              <a:prstGeom prst="foldedCorner">
                <a:avLst>
                  <a:gd name="adj" fmla="val 18394"/>
                </a:avLst>
              </a:prstGeom>
              <a:solidFill>
                <a:srgbClr val="BD9F68"/>
              </a:solidFill>
              <a:ln>
                <a:solidFill>
                  <a:srgbClr val="BD9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折角 13">
                <a:extLst>
                  <a:ext uri="{FF2B5EF4-FFF2-40B4-BE49-F238E27FC236}">
                    <a16:creationId xmlns:a16="http://schemas.microsoft.com/office/drawing/2014/main" id="{F9B07A9C-D593-431C-9E40-40872F866D40}"/>
                  </a:ext>
                </a:extLst>
              </p:cNvPr>
              <p:cNvSpPr/>
              <p:nvPr/>
            </p:nvSpPr>
            <p:spPr>
              <a:xfrm>
                <a:off x="6016172" y="1832084"/>
                <a:ext cx="4194628" cy="3794016"/>
              </a:xfrm>
              <a:prstGeom prst="foldedCorner">
                <a:avLst>
                  <a:gd name="adj" fmla="val 18394"/>
                </a:avLst>
              </a:prstGeom>
              <a:solidFill>
                <a:schemeClr val="bg1"/>
              </a:solidFill>
              <a:ln>
                <a:solidFill>
                  <a:srgbClr val="BD9F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434841A-AB2F-4218-A311-4894C70BFDC3}"/>
                </a:ext>
              </a:extLst>
            </p:cNvPr>
            <p:cNvSpPr txBox="1"/>
            <p:nvPr/>
          </p:nvSpPr>
          <p:spPr>
            <a:xfrm>
              <a:off x="6293514" y="2908309"/>
              <a:ext cx="3701325" cy="1965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/>
                  <a:ea typeface="微软雅黑"/>
                </a:rPr>
                <a:t>本次实验创建三个虚拟机，分别为靶机、攻击机、</a:t>
              </a:r>
              <a:r>
                <a:rPr lang="en-US" altLang="zh-CN" sz="2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/>
                  <a:ea typeface="微软雅黑"/>
                </a:rPr>
                <a:t>ftp</a:t>
              </a:r>
              <a:r>
                <a:rPr lang="zh-CN" altLang="en-US" sz="24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/>
                  <a:ea typeface="微软雅黑"/>
                </a:rPr>
                <a:t>服务器，三者处于同一子网下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FFA24EC-9DCC-5AB4-DFC6-D6ED65948331}"/>
              </a:ext>
            </a:extLst>
          </p:cNvPr>
          <p:cNvGrpSpPr/>
          <p:nvPr/>
        </p:nvGrpSpPr>
        <p:grpSpPr>
          <a:xfrm>
            <a:off x="328246" y="1834554"/>
            <a:ext cx="5128996" cy="3188892"/>
            <a:chOff x="328246" y="2532185"/>
            <a:chExt cx="5128996" cy="318889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EE821C0-09D7-7817-FF15-76730BB81E43}"/>
                </a:ext>
              </a:extLst>
            </p:cNvPr>
            <p:cNvSpPr/>
            <p:nvPr/>
          </p:nvSpPr>
          <p:spPr>
            <a:xfrm>
              <a:off x="2133600" y="2532185"/>
              <a:ext cx="2145323" cy="644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网关</a:t>
              </a:r>
              <a:r>
                <a:rPr lang="en-US" altLang="zh-CN" dirty="0"/>
                <a:t>192.168.252.2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CCBB4C7-9814-9455-41CD-EA4C0FBF227B}"/>
                </a:ext>
              </a:extLst>
            </p:cNvPr>
            <p:cNvSpPr/>
            <p:nvPr/>
          </p:nvSpPr>
          <p:spPr>
            <a:xfrm>
              <a:off x="328246" y="3808694"/>
              <a:ext cx="2145323" cy="644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Kali</a:t>
              </a:r>
              <a:r>
                <a:rPr lang="zh-CN" altLang="en-US" dirty="0"/>
                <a:t>攻击机</a:t>
              </a:r>
              <a:r>
                <a:rPr lang="en-US" altLang="zh-CN" dirty="0"/>
                <a:t>192.168.252.130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678AE0E-2847-D00D-E6E9-1E4012F70F92}"/>
                </a:ext>
              </a:extLst>
            </p:cNvPr>
            <p:cNvSpPr/>
            <p:nvPr/>
          </p:nvSpPr>
          <p:spPr>
            <a:xfrm>
              <a:off x="1829777" y="5076308"/>
              <a:ext cx="2145323" cy="644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winXP</a:t>
              </a:r>
              <a:r>
                <a:rPr lang="zh-CN" altLang="en-US" dirty="0"/>
                <a:t>靶机</a:t>
              </a:r>
              <a:r>
                <a:rPr lang="en-US" altLang="zh-CN" dirty="0"/>
                <a:t>192.168.252.132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D7BD96D-E830-9164-285C-6D5146A3E5BB}"/>
                </a:ext>
              </a:extLst>
            </p:cNvPr>
            <p:cNvSpPr/>
            <p:nvPr/>
          </p:nvSpPr>
          <p:spPr>
            <a:xfrm>
              <a:off x="3311919" y="3986649"/>
              <a:ext cx="2145323" cy="6447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FTP</a:t>
              </a:r>
              <a:r>
                <a:rPr lang="zh-CN" altLang="en-US" dirty="0"/>
                <a:t>服务器</a:t>
              </a:r>
              <a:r>
                <a:rPr lang="en-US" altLang="zh-CN" dirty="0"/>
                <a:t>192.168.252.131</a:t>
              </a:r>
              <a:endParaRPr lang="zh-CN" altLang="en-US" dirty="0"/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7E092ADD-CA8C-B1F3-938D-338647DA31D3}"/>
                </a:ext>
              </a:extLst>
            </p:cNvPr>
            <p:cNvCxnSpPr/>
            <p:nvPr/>
          </p:nvCxnSpPr>
          <p:spPr>
            <a:xfrm flipV="1">
              <a:off x="1602689" y="3206262"/>
              <a:ext cx="820615" cy="527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2A6DB3C-22DB-6785-DEB6-D2E2BC74AB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81754" y="3176954"/>
              <a:ext cx="647049" cy="72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9416D7E-BC68-2A47-4A0E-3031F58B1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438" y="3336470"/>
              <a:ext cx="27319" cy="1561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339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污染攻击实践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6D1FC0-6BF0-41A5-8777-582BB2EF89A2}"/>
              </a:ext>
            </a:extLst>
          </p:cNvPr>
          <p:cNvGrpSpPr/>
          <p:nvPr/>
        </p:nvGrpSpPr>
        <p:grpSpPr>
          <a:xfrm>
            <a:off x="5816600" y="2660109"/>
            <a:ext cx="4772711" cy="3014662"/>
            <a:chOff x="6016172" y="1738302"/>
            <a:chExt cx="4300555" cy="3887798"/>
          </a:xfrm>
        </p:grpSpPr>
        <p:sp>
          <p:nvSpPr>
            <p:cNvPr id="13" name="矩形: 折角 12">
              <a:extLst>
                <a:ext uri="{FF2B5EF4-FFF2-40B4-BE49-F238E27FC236}">
                  <a16:creationId xmlns:a16="http://schemas.microsoft.com/office/drawing/2014/main" id="{295BDDA2-FA71-457B-A91D-EBCF86EEB178}"/>
                </a:ext>
              </a:extLst>
            </p:cNvPr>
            <p:cNvSpPr/>
            <p:nvPr/>
          </p:nvSpPr>
          <p:spPr>
            <a:xfrm>
              <a:off x="6122099" y="1738302"/>
              <a:ext cx="4194628" cy="3794016"/>
            </a:xfrm>
            <a:prstGeom prst="foldedCorner">
              <a:avLst>
                <a:gd name="adj" fmla="val 18394"/>
              </a:avLst>
            </a:prstGeom>
            <a:solidFill>
              <a:srgbClr val="BD9F68"/>
            </a:solidFill>
            <a:ln>
              <a:solidFill>
                <a:srgbClr val="BD9F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折角 13">
              <a:extLst>
                <a:ext uri="{FF2B5EF4-FFF2-40B4-BE49-F238E27FC236}">
                  <a16:creationId xmlns:a16="http://schemas.microsoft.com/office/drawing/2014/main" id="{F9B07A9C-D593-431C-9E40-40872F866D40}"/>
                </a:ext>
              </a:extLst>
            </p:cNvPr>
            <p:cNvSpPr/>
            <p:nvPr/>
          </p:nvSpPr>
          <p:spPr>
            <a:xfrm>
              <a:off x="6016172" y="1832084"/>
              <a:ext cx="4194628" cy="3794016"/>
            </a:xfrm>
            <a:prstGeom prst="foldedCorner">
              <a:avLst>
                <a:gd name="adj" fmla="val 18394"/>
              </a:avLst>
            </a:prstGeom>
            <a:solidFill>
              <a:schemeClr val="bg1"/>
            </a:solidFill>
            <a:ln>
              <a:solidFill>
                <a:srgbClr val="BD9F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434841A-AB2F-4218-A311-4894C70BFDC3}"/>
              </a:ext>
            </a:extLst>
          </p:cNvPr>
          <p:cNvSpPr txBox="1"/>
          <p:nvPr/>
        </p:nvSpPr>
        <p:spPr>
          <a:xfrm>
            <a:off x="6293514" y="2908309"/>
            <a:ext cx="3701325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打开靶机，输入指令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’</a:t>
            </a:r>
            <a:r>
              <a:rPr lang="en-US" altLang="zh-CN" sz="24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arp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 –a’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，发现网关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mac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地址和攻击机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mac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地址相同，所有发向网关的包都将发至攻击机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451D75-9B80-4157-AE92-D4A0540A7014}"/>
              </a:ext>
            </a:extLst>
          </p:cNvPr>
          <p:cNvSpPr txBox="1"/>
          <p:nvPr/>
        </p:nvSpPr>
        <p:spPr>
          <a:xfrm>
            <a:off x="841805" y="1234241"/>
            <a:ext cx="9591269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打开</a:t>
            </a:r>
            <a:r>
              <a:rPr lang="en-US" altLang="zh-CN" sz="20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ettercap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，使用预设的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ARP poisoning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工具，设定目标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1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为子网网关，目标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2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为被攻击的主机地址。效果是使得靶机把网关的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mac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地址误记为攻击机的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mac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地址。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15C791-BBD0-EE85-E4B3-427139D07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9" r="28986" b="43844"/>
          <a:stretch/>
        </p:blipFill>
        <p:spPr>
          <a:xfrm>
            <a:off x="841805" y="3950015"/>
            <a:ext cx="4463455" cy="17247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63307D-3902-665D-7503-E61A2C6DD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3" y="2370864"/>
            <a:ext cx="3982006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污染攻击实践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6D1FC0-6BF0-41A5-8777-582BB2EF89A2}"/>
              </a:ext>
            </a:extLst>
          </p:cNvPr>
          <p:cNvGrpSpPr/>
          <p:nvPr/>
        </p:nvGrpSpPr>
        <p:grpSpPr>
          <a:xfrm>
            <a:off x="5898487" y="1687186"/>
            <a:ext cx="4772711" cy="3014662"/>
            <a:chOff x="6016172" y="1738302"/>
            <a:chExt cx="4300555" cy="3887798"/>
          </a:xfrm>
        </p:grpSpPr>
        <p:sp>
          <p:nvSpPr>
            <p:cNvPr id="13" name="矩形: 折角 12">
              <a:extLst>
                <a:ext uri="{FF2B5EF4-FFF2-40B4-BE49-F238E27FC236}">
                  <a16:creationId xmlns:a16="http://schemas.microsoft.com/office/drawing/2014/main" id="{295BDDA2-FA71-457B-A91D-EBCF86EEB178}"/>
                </a:ext>
              </a:extLst>
            </p:cNvPr>
            <p:cNvSpPr/>
            <p:nvPr/>
          </p:nvSpPr>
          <p:spPr>
            <a:xfrm>
              <a:off x="6122099" y="1738302"/>
              <a:ext cx="4194628" cy="3794016"/>
            </a:xfrm>
            <a:prstGeom prst="foldedCorner">
              <a:avLst>
                <a:gd name="adj" fmla="val 18394"/>
              </a:avLst>
            </a:prstGeom>
            <a:solidFill>
              <a:srgbClr val="BD9F68"/>
            </a:solidFill>
            <a:ln>
              <a:solidFill>
                <a:srgbClr val="BD9F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折角 13">
              <a:extLst>
                <a:ext uri="{FF2B5EF4-FFF2-40B4-BE49-F238E27FC236}">
                  <a16:creationId xmlns:a16="http://schemas.microsoft.com/office/drawing/2014/main" id="{F9B07A9C-D593-431C-9E40-40872F866D40}"/>
                </a:ext>
              </a:extLst>
            </p:cNvPr>
            <p:cNvSpPr/>
            <p:nvPr/>
          </p:nvSpPr>
          <p:spPr>
            <a:xfrm>
              <a:off x="6016172" y="1832084"/>
              <a:ext cx="4194628" cy="3794016"/>
            </a:xfrm>
            <a:prstGeom prst="foldedCorner">
              <a:avLst>
                <a:gd name="adj" fmla="val 18394"/>
              </a:avLst>
            </a:prstGeom>
            <a:solidFill>
              <a:schemeClr val="bg1"/>
            </a:solidFill>
            <a:ln>
              <a:solidFill>
                <a:srgbClr val="BD9F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434841A-AB2F-4218-A311-4894C70BFDC3}"/>
              </a:ext>
            </a:extLst>
          </p:cNvPr>
          <p:cNvSpPr txBox="1"/>
          <p:nvPr/>
        </p:nvSpPr>
        <p:spPr>
          <a:xfrm>
            <a:off x="6492958" y="1935386"/>
            <a:ext cx="3701325" cy="196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在开启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ARP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攻击后，原本发送至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ftp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服务器的包被发送到攻击机上，可以直接获取用户名和口令。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451D75-9B80-4157-AE92-D4A0540A7014}"/>
              </a:ext>
            </a:extLst>
          </p:cNvPr>
          <p:cNvSpPr txBox="1"/>
          <p:nvPr/>
        </p:nvSpPr>
        <p:spPr>
          <a:xfrm>
            <a:off x="841805" y="1234241"/>
            <a:ext cx="959126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建立一个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ftp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服务器，正常情况下靶机能与其建立</a:t>
            </a:r>
            <a:r>
              <a:rPr lang="en-US" altLang="zh-CN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FTP</a:t>
            </a: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连接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07BA25-EA3F-2689-3178-004E81C8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5" y="1849811"/>
            <a:ext cx="4034995" cy="2598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1832DF-E595-7C7C-E501-7DF2225685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1" r="9171"/>
          <a:stretch/>
        </p:blipFill>
        <p:spPr>
          <a:xfrm>
            <a:off x="841805" y="4774568"/>
            <a:ext cx="6989210" cy="13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3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ash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1">
            <a:extLst>
              <a:ext uri="{FF2B5EF4-FFF2-40B4-BE49-F238E27FC236}">
                <a16:creationId xmlns:a16="http://schemas.microsoft.com/office/drawing/2014/main" id="{0E907CD5-16E5-429C-99FC-6E90606E6125}"/>
              </a:ext>
            </a:extLst>
          </p:cNvPr>
          <p:cNvSpPr txBox="1">
            <a:spLocks/>
          </p:cNvSpPr>
          <p:nvPr/>
        </p:nvSpPr>
        <p:spPr>
          <a:xfrm>
            <a:off x="1190837" y="2955930"/>
            <a:ext cx="6288486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sz="4800" b="1" dirty="0">
                <a:solidFill>
                  <a:srgbClr val="BD9F68"/>
                </a:solidFill>
              </a:rPr>
              <a:t>ARP</a:t>
            </a:r>
            <a:r>
              <a:rPr lang="zh-CN" altLang="en-US" sz="4800" b="1" dirty="0">
                <a:solidFill>
                  <a:srgbClr val="BD9F68"/>
                </a:solidFill>
              </a:rPr>
              <a:t>污染的防范</a:t>
            </a:r>
            <a:endParaRPr lang="en-GB" sz="4800" b="1" dirty="0">
              <a:solidFill>
                <a:srgbClr val="BD9F68"/>
              </a:solidFill>
            </a:endParaRP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3D0412D-7E09-4DA1-8702-C2D511B0E64C}"/>
              </a:ext>
            </a:extLst>
          </p:cNvPr>
          <p:cNvSpPr txBox="1">
            <a:spLocks/>
          </p:cNvSpPr>
          <p:nvPr/>
        </p:nvSpPr>
        <p:spPr>
          <a:xfrm>
            <a:off x="1105110" y="4998795"/>
            <a:ext cx="7191055" cy="48872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endParaRPr lang="en-GB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4BCDBD-0347-4392-9B36-1C355380AFEF}"/>
              </a:ext>
            </a:extLst>
          </p:cNvPr>
          <p:cNvSpPr txBox="1"/>
          <p:nvPr/>
        </p:nvSpPr>
        <p:spPr>
          <a:xfrm>
            <a:off x="9343648" y="3698956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373327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1119</Words>
  <Application>Microsoft Office PowerPoint</Application>
  <PresentationFormat>宽屏</PresentationFormat>
  <Paragraphs>88</Paragraphs>
  <Slides>21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-apple-system</vt:lpstr>
      <vt:lpstr>PingFang SC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DNS协议的工作</vt:lpstr>
      <vt:lpstr>PowerPoint 演示文稿</vt:lpstr>
      <vt:lpstr>DNS欺骗的攻击实践</vt:lpstr>
      <vt:lpstr>DNS欺骗的攻击实践</vt:lpstr>
      <vt:lpstr>DNS欺骗的攻击实践</vt:lpstr>
      <vt:lpstr>PowerPoint 演示文稿</vt:lpstr>
      <vt:lpstr>DNSSEC协议</vt:lpstr>
      <vt:lpstr>DNSSEC协议</vt:lpstr>
      <vt:lpstr>DNSSEC协议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Hang</dc:creator>
  <cp:lastModifiedBy>CSD SJTU</cp:lastModifiedBy>
  <cp:revision>19</cp:revision>
  <dcterms:created xsi:type="dcterms:W3CDTF">2023-04-19T02:55:21Z</dcterms:created>
  <dcterms:modified xsi:type="dcterms:W3CDTF">2023-08-19T15:35:48Z</dcterms:modified>
</cp:coreProperties>
</file>